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4" r:id="rId1"/>
  </p:sldMasterIdLst>
  <p:notesMasterIdLst>
    <p:notesMasterId r:id="rId13"/>
  </p:notesMasterIdLst>
  <p:sldIdLst>
    <p:sldId id="264" r:id="rId2"/>
    <p:sldId id="258" r:id="rId3"/>
    <p:sldId id="280" r:id="rId4"/>
    <p:sldId id="273" r:id="rId5"/>
    <p:sldId id="272" r:id="rId6"/>
    <p:sldId id="279" r:id="rId7"/>
    <p:sldId id="275" r:id="rId8"/>
    <p:sldId id="268" r:id="rId9"/>
    <p:sldId id="274" r:id="rId10"/>
    <p:sldId id="277" r:id="rId11"/>
    <p:sldId id="27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42" autoAdjust="0"/>
    <p:restoredTop sz="94674"/>
  </p:normalViewPr>
  <p:slideViewPr>
    <p:cSldViewPr snapToGrid="0">
      <p:cViewPr varScale="1">
        <p:scale>
          <a:sx n="124" d="100"/>
          <a:sy n="124" d="100"/>
        </p:scale>
        <p:origin x="10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32C508-3E78-4417-BD85-6EC46E001970}" type="datetimeFigureOut">
              <a:rPr lang="en-US" smtClean="0"/>
              <a:t>9/16/19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BA5DE-65FD-4264-8761-1C3C68E42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729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1BA5DE-65FD-4264-8761-1C3C68E421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10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1BA5DE-65FD-4264-8761-1C3C68E421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62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993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484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798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356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432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587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93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094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52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13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78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CBF14-1F51-4179-91AE-23EF6F387931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0EDB5-C727-44D2-9E62-89E3C16A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47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actions/early-access-program/fopa/v2/reference/inventory-schema?authuser=6&amp;refresh=1#Service" TargetMode="External"/><Relationship Id="rId2" Type="http://schemas.openxmlformats.org/officeDocument/2006/relationships/hyperlink" Target="https://developers.google.com/actions/early-access-program/fopa/v2/reference/inventory-schema?authuser=6&amp;refresh=1#Restaurant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evelopers.google.com/actions/early-access-program/fopa/v2/build-with-preview/implement-submit-order?authuser=6&amp;refresh=1" TargetMode="External"/><Relationship Id="rId5" Type="http://schemas.openxmlformats.org/officeDocument/2006/relationships/hyperlink" Target="https://developers.google.com/actions/early-access-program/fopa/v2/build-with-preview/implement-checkout?authuser=6&amp;refresh=1" TargetMode="External"/><Relationship Id="rId4" Type="http://schemas.openxmlformats.org/officeDocument/2006/relationships/hyperlink" Target="https://developers.google.com/actions/early-access-program/fopa/v2/reference/inventory-schema?authuser=6&amp;refresh=1#Menu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12" Type="http://schemas.openxmlformats.org/officeDocument/2006/relationships/image" Target="../media/image2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3.png"/><Relationship Id="rId5" Type="http://schemas.openxmlformats.org/officeDocument/2006/relationships/image" Target="../media/image18.png"/><Relationship Id="rId10" Type="http://schemas.openxmlformats.org/officeDocument/2006/relationships/image" Target="../media/image6.png"/><Relationship Id="rId4" Type="http://schemas.openxmlformats.org/officeDocument/2006/relationships/image" Target="../media/image12.png"/><Relationship Id="rId9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6182" y="2641687"/>
            <a:ext cx="8736495" cy="1054735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/>
              <a:t>Market Place - MVP AWS Serverless Architecture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599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29F13D-ACC0-474A-8CF7-589D7E869103}"/>
              </a:ext>
            </a:extLst>
          </p:cNvPr>
          <p:cNvSpPr txBox="1"/>
          <p:nvPr/>
        </p:nvSpPr>
        <p:spPr>
          <a:xfrm>
            <a:off x="1504533" y="3528038"/>
            <a:ext cx="55868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Google Integration :</a:t>
            </a:r>
          </a:p>
        </p:txBody>
      </p:sp>
    </p:spTree>
    <p:extLst>
      <p:ext uri="{BB962C8B-B14F-4D97-AF65-F5344CB8AC3E}">
        <p14:creationId xmlns:p14="http://schemas.microsoft.com/office/powerpoint/2010/main" val="1097983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AF3BE31-AAB6-B046-9FFC-B3DED9C7A9FC}"/>
              </a:ext>
            </a:extLst>
          </p:cNvPr>
          <p:cNvSpPr/>
          <p:nvPr/>
        </p:nvSpPr>
        <p:spPr>
          <a:xfrm>
            <a:off x="1829879" y="1949668"/>
            <a:ext cx="3362231" cy="3163040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258B434-4600-114A-87D5-6BF3E6F1D72B}"/>
              </a:ext>
            </a:extLst>
          </p:cNvPr>
          <p:cNvSpPr/>
          <p:nvPr/>
        </p:nvSpPr>
        <p:spPr>
          <a:xfrm>
            <a:off x="7896061" y="1949668"/>
            <a:ext cx="3362231" cy="3163040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7E4B1F6-6669-8B42-9695-F345A835BC2F}"/>
              </a:ext>
            </a:extLst>
          </p:cNvPr>
          <p:cNvSpPr/>
          <p:nvPr/>
        </p:nvSpPr>
        <p:spPr>
          <a:xfrm>
            <a:off x="4862970" y="368148"/>
            <a:ext cx="3362231" cy="3163040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F627A4-3010-CF44-B124-5132DEDEBE0A}"/>
              </a:ext>
            </a:extLst>
          </p:cNvPr>
          <p:cNvSpPr txBox="1"/>
          <p:nvPr/>
        </p:nvSpPr>
        <p:spPr>
          <a:xfrm>
            <a:off x="5754757" y="1192696"/>
            <a:ext cx="1550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Food Ordering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EE4089-21AF-4641-9E91-5286AF073C13}"/>
              </a:ext>
            </a:extLst>
          </p:cNvPr>
          <p:cNvSpPr txBox="1"/>
          <p:nvPr/>
        </p:nvSpPr>
        <p:spPr>
          <a:xfrm>
            <a:off x="2613754" y="2685342"/>
            <a:ext cx="1717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Inventory Feeds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3F04C0-A662-BE43-8A38-DB889E9E27AC}"/>
              </a:ext>
            </a:extLst>
          </p:cNvPr>
          <p:cNvSpPr txBox="1"/>
          <p:nvPr/>
        </p:nvSpPr>
        <p:spPr>
          <a:xfrm>
            <a:off x="8757409" y="2685342"/>
            <a:ext cx="1966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Fulfillment Actions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3AC0FF-C853-5248-A8AC-ACD284739696}"/>
              </a:ext>
            </a:extLst>
          </p:cNvPr>
          <p:cNvSpPr txBox="1"/>
          <p:nvPr/>
        </p:nvSpPr>
        <p:spPr>
          <a:xfrm>
            <a:off x="2679280" y="3415322"/>
            <a:ext cx="185262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</a:lstStyle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Restaurant entity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Service entity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Menu entity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E148FB-CE5E-BD46-97B9-B8235EA3996D}"/>
              </a:ext>
            </a:extLst>
          </p:cNvPr>
          <p:cNvSpPr txBox="1"/>
          <p:nvPr/>
        </p:nvSpPr>
        <p:spPr>
          <a:xfrm>
            <a:off x="8757409" y="3736553"/>
            <a:ext cx="20688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Checkout Action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SubmitOrder 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232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>
            <a:off x="2071160" y="230925"/>
            <a:ext cx="5984484" cy="5464404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557900" y="2934962"/>
            <a:ext cx="894752" cy="155632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r>
              <a:rPr lang="en-US" sz="1000" b="1" dirty="0"/>
              <a:t>Amazon API Gateway</a:t>
            </a:r>
          </a:p>
          <a:p>
            <a:pPr algn="ctr"/>
            <a:endParaRPr lang="en-US" b="1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814" y="167370"/>
            <a:ext cx="694473" cy="298456"/>
          </a:xfrm>
          <a:prstGeom prst="rect">
            <a:avLst/>
          </a:prstGeom>
        </p:spPr>
      </p:pic>
      <p:sp>
        <p:nvSpPr>
          <p:cNvPr id="18" name="Cloud 17"/>
          <p:cNvSpPr/>
          <p:nvPr/>
        </p:nvSpPr>
        <p:spPr>
          <a:xfrm>
            <a:off x="-503" y="2331542"/>
            <a:ext cx="949388" cy="689765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MP Clients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738" y="2295169"/>
            <a:ext cx="544780" cy="65309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741271" y="2927205"/>
            <a:ext cx="731520" cy="155632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r>
              <a:rPr lang="en-US" sz="1000" b="1" dirty="0"/>
              <a:t>Amazon CloudFront</a:t>
            </a:r>
          </a:p>
          <a:p>
            <a:pPr algn="ctr"/>
            <a:r>
              <a:rPr lang="en-US" sz="1000" b="1" dirty="0"/>
              <a:t>(CDN)</a:t>
            </a:r>
            <a:endParaRPr lang="en-US" b="1" dirty="0"/>
          </a:p>
        </p:txBody>
      </p:sp>
      <p:cxnSp>
        <p:nvCxnSpPr>
          <p:cNvPr id="46" name="Straight Arrow Connector 45"/>
          <p:cNvCxnSpPr>
            <a:stCxn id="24" idx="3"/>
            <a:endCxn id="12" idx="1"/>
          </p:cNvCxnSpPr>
          <p:nvPr/>
        </p:nvCxnSpPr>
        <p:spPr>
          <a:xfrm>
            <a:off x="2386518" y="2621718"/>
            <a:ext cx="346403" cy="230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2511261" y="873167"/>
            <a:ext cx="943550" cy="15544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endParaRPr lang="en-US" b="1" dirty="0"/>
          </a:p>
        </p:txBody>
      </p:sp>
      <p:sp>
        <p:nvSpPr>
          <p:cNvPr id="83" name="TextBox 82"/>
          <p:cNvSpPr txBox="1"/>
          <p:nvPr/>
        </p:nvSpPr>
        <p:spPr>
          <a:xfrm>
            <a:off x="5569144" y="1753644"/>
            <a:ext cx="809695" cy="16361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endParaRPr lang="en-US" sz="1100" b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5C45C54-4D74-4AD3-A978-439ABE38EC4D}"/>
              </a:ext>
            </a:extLst>
          </p:cNvPr>
          <p:cNvGrpSpPr/>
          <p:nvPr/>
        </p:nvGrpSpPr>
        <p:grpSpPr>
          <a:xfrm>
            <a:off x="4261510" y="1470576"/>
            <a:ext cx="1269134" cy="738173"/>
            <a:chOff x="5220177" y="2662905"/>
            <a:chExt cx="1269134" cy="738173"/>
          </a:xfrm>
        </p:grpSpPr>
        <p:sp>
          <p:nvSpPr>
            <p:cNvPr id="157" name="Rounded Rectangle 156"/>
            <p:cNvSpPr/>
            <p:nvPr/>
          </p:nvSpPr>
          <p:spPr>
            <a:xfrm>
              <a:off x="5220177" y="2662905"/>
              <a:ext cx="1269134" cy="738173"/>
            </a:xfrm>
            <a:prstGeom prst="round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0" name="Picture 9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0212" y="2742763"/>
              <a:ext cx="347018" cy="360626"/>
            </a:xfrm>
            <a:prstGeom prst="rect">
              <a:avLst/>
            </a:prstGeom>
          </p:spPr>
        </p:pic>
        <p:sp>
          <p:nvSpPr>
            <p:cNvPr id="109" name="TextBox 108"/>
            <p:cNvSpPr txBox="1"/>
            <p:nvPr/>
          </p:nvSpPr>
          <p:spPr>
            <a:xfrm>
              <a:off x="5248226" y="3139160"/>
              <a:ext cx="1234700" cy="13734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100" b="1" dirty="0"/>
                <a:t>AWS Lambda</a:t>
              </a:r>
            </a:p>
          </p:txBody>
        </p:sp>
      </p:grpSp>
      <p:sp>
        <p:nvSpPr>
          <p:cNvPr id="112" name="Rounded Rectangle 111"/>
          <p:cNvSpPr/>
          <p:nvPr/>
        </p:nvSpPr>
        <p:spPr>
          <a:xfrm>
            <a:off x="3849375" y="465826"/>
            <a:ext cx="2216363" cy="4205079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111" name="Picture 1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976" y="316137"/>
            <a:ext cx="599170" cy="305912"/>
          </a:xfrm>
          <a:prstGeom prst="rect">
            <a:avLst/>
          </a:prstGeom>
        </p:spPr>
      </p:pic>
      <p:sp>
        <p:nvSpPr>
          <p:cNvPr id="129" name="Rounded Rectangle 128"/>
          <p:cNvSpPr/>
          <p:nvPr/>
        </p:nvSpPr>
        <p:spPr>
          <a:xfrm>
            <a:off x="4266503" y="3213732"/>
            <a:ext cx="845997" cy="932829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134" name="Picture 13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641" y="3284062"/>
            <a:ext cx="373505" cy="393085"/>
          </a:xfrm>
          <a:prstGeom prst="rect">
            <a:avLst/>
          </a:prstGeom>
        </p:spPr>
      </p:pic>
      <p:sp>
        <p:nvSpPr>
          <p:cNvPr id="135" name="TextBox 134"/>
          <p:cNvSpPr txBox="1"/>
          <p:nvPr/>
        </p:nvSpPr>
        <p:spPr>
          <a:xfrm>
            <a:off x="4330513" y="3736644"/>
            <a:ext cx="760295" cy="63437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r>
              <a:rPr lang="en-US" sz="1000" b="1" dirty="0"/>
              <a:t>Amazon CloudWatch</a:t>
            </a:r>
          </a:p>
        </p:txBody>
      </p:sp>
      <p:sp>
        <p:nvSpPr>
          <p:cNvPr id="152" name="Rounded Rectangle 151"/>
          <p:cNvSpPr/>
          <p:nvPr/>
        </p:nvSpPr>
        <p:spPr>
          <a:xfrm>
            <a:off x="8186444" y="5024697"/>
            <a:ext cx="967145" cy="510874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9" name="TextBox 158"/>
          <p:cNvSpPr txBox="1"/>
          <p:nvPr/>
        </p:nvSpPr>
        <p:spPr>
          <a:xfrm>
            <a:off x="4050787" y="3745244"/>
            <a:ext cx="943550" cy="15544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endParaRPr lang="en-US" sz="1000" b="1" dirty="0"/>
          </a:p>
        </p:txBody>
      </p:sp>
      <p:sp useBgFill="1">
        <p:nvSpPr>
          <p:cNvPr id="150" name="Rounded Rectangle 149"/>
          <p:cNvSpPr/>
          <p:nvPr/>
        </p:nvSpPr>
        <p:spPr>
          <a:xfrm>
            <a:off x="6484836" y="466953"/>
            <a:ext cx="1038151" cy="4102776"/>
          </a:xfrm>
          <a:prstGeom prst="round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2" name="Picture 19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053" y="897747"/>
            <a:ext cx="544780" cy="518962"/>
          </a:xfrm>
          <a:prstGeom prst="rect">
            <a:avLst/>
          </a:prstGeom>
        </p:spPr>
      </p:pic>
      <p:sp>
        <p:nvSpPr>
          <p:cNvPr id="193" name="TextBox 192"/>
          <p:cNvSpPr txBox="1"/>
          <p:nvPr/>
        </p:nvSpPr>
        <p:spPr>
          <a:xfrm>
            <a:off x="6593348" y="1475306"/>
            <a:ext cx="894752" cy="123547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r>
              <a:rPr lang="en-US" sz="1000" b="1" dirty="0"/>
              <a:t>Amazon</a:t>
            </a:r>
            <a:br>
              <a:rPr lang="en-US" sz="1000" b="1" dirty="0"/>
            </a:br>
            <a:r>
              <a:rPr lang="en-US" sz="1000" b="1" dirty="0"/>
              <a:t>SQS</a:t>
            </a:r>
            <a:endParaRPr lang="en-US" b="1" dirty="0"/>
          </a:p>
        </p:txBody>
      </p:sp>
      <p:pic>
        <p:nvPicPr>
          <p:cNvPr id="194" name="Picture 19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109" y="2948267"/>
            <a:ext cx="521367" cy="498895"/>
          </a:xfrm>
          <a:prstGeom prst="rect">
            <a:avLst/>
          </a:prstGeom>
        </p:spPr>
      </p:pic>
      <p:sp>
        <p:nvSpPr>
          <p:cNvPr id="195" name="TextBox 194"/>
          <p:cNvSpPr txBox="1"/>
          <p:nvPr/>
        </p:nvSpPr>
        <p:spPr>
          <a:xfrm>
            <a:off x="10697728" y="3990967"/>
            <a:ext cx="894752" cy="123547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endParaRPr lang="en-US" sz="1000" b="1" dirty="0"/>
          </a:p>
        </p:txBody>
      </p:sp>
      <p:sp>
        <p:nvSpPr>
          <p:cNvPr id="215" name="Rounded Rectangle 214"/>
          <p:cNvSpPr/>
          <p:nvPr/>
        </p:nvSpPr>
        <p:spPr>
          <a:xfrm>
            <a:off x="3979915" y="5041105"/>
            <a:ext cx="1778215" cy="494466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tx1"/>
                </a:solidFill>
                <a:latin typeface="Arial"/>
                <a:cs typeface="Arial"/>
              </a:rPr>
              <a:t>          </a:t>
            </a:r>
            <a:r>
              <a:rPr lang="en-US" sz="1100" b="1" dirty="0">
                <a:solidFill>
                  <a:schemeClr val="tx1"/>
                </a:solidFill>
                <a:latin typeface="Arial"/>
                <a:cs typeface="Arial"/>
              </a:rPr>
              <a:t>Cloud Formation</a:t>
            </a:r>
          </a:p>
        </p:txBody>
      </p:sp>
      <p:pic>
        <p:nvPicPr>
          <p:cNvPr id="149" name="Picture 14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04333" y="5084848"/>
            <a:ext cx="334299" cy="373751"/>
          </a:xfrm>
          <a:prstGeom prst="rect">
            <a:avLst/>
          </a:prstGeom>
        </p:spPr>
      </p:pic>
      <p:sp>
        <p:nvSpPr>
          <p:cNvPr id="171" name="Left-Right Arrow 170"/>
          <p:cNvSpPr/>
          <p:nvPr/>
        </p:nvSpPr>
        <p:spPr>
          <a:xfrm>
            <a:off x="6088451" y="2295169"/>
            <a:ext cx="420440" cy="184942"/>
          </a:xfrm>
          <a:prstGeom prst="leftRightArrow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0" name="Picture 22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202" y="3886778"/>
            <a:ext cx="349373" cy="604064"/>
          </a:xfrm>
          <a:prstGeom prst="rect">
            <a:avLst/>
          </a:prstGeom>
        </p:spPr>
      </p:pic>
      <p:sp>
        <p:nvSpPr>
          <p:cNvPr id="231" name="TextBox 230"/>
          <p:cNvSpPr txBox="1"/>
          <p:nvPr/>
        </p:nvSpPr>
        <p:spPr>
          <a:xfrm>
            <a:off x="2765985" y="4537997"/>
            <a:ext cx="640080" cy="15544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r>
              <a:rPr lang="en-US" sz="1000" b="1" dirty="0"/>
              <a:t>IAM</a:t>
            </a:r>
          </a:p>
        </p:txBody>
      </p:sp>
      <p:sp>
        <p:nvSpPr>
          <p:cNvPr id="232" name="Rounded Rectangle 231"/>
          <p:cNvSpPr/>
          <p:nvPr/>
        </p:nvSpPr>
        <p:spPr>
          <a:xfrm>
            <a:off x="8130177" y="1380955"/>
            <a:ext cx="1041110" cy="908995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234" name="TextBox 233"/>
          <p:cNvSpPr txBox="1"/>
          <p:nvPr/>
        </p:nvSpPr>
        <p:spPr>
          <a:xfrm>
            <a:off x="6313937" y="1501309"/>
            <a:ext cx="894752" cy="155632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br>
              <a:rPr lang="en-US" sz="1000" b="1" dirty="0"/>
            </a:br>
            <a:endParaRPr lang="en-US" b="1" dirty="0"/>
          </a:p>
        </p:txBody>
      </p:sp>
      <p:sp>
        <p:nvSpPr>
          <p:cNvPr id="173" name="TextBox 172"/>
          <p:cNvSpPr txBox="1"/>
          <p:nvPr/>
        </p:nvSpPr>
        <p:spPr>
          <a:xfrm>
            <a:off x="8128107" y="1989983"/>
            <a:ext cx="11379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Atlas MongoDB</a:t>
            </a:r>
          </a:p>
        </p:txBody>
      </p:sp>
      <p:sp>
        <p:nvSpPr>
          <p:cNvPr id="243" name="TextBox 242"/>
          <p:cNvSpPr txBox="1"/>
          <p:nvPr/>
        </p:nvSpPr>
        <p:spPr>
          <a:xfrm>
            <a:off x="3401545" y="3006116"/>
            <a:ext cx="894752" cy="155632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br>
              <a:rPr lang="en-US" sz="1000" b="1" dirty="0"/>
            </a:br>
            <a:endParaRPr lang="en-US" b="1" dirty="0"/>
          </a:p>
        </p:txBody>
      </p:sp>
      <p:sp>
        <p:nvSpPr>
          <p:cNvPr id="244" name="Rounded Rectangle 243"/>
          <p:cNvSpPr/>
          <p:nvPr/>
        </p:nvSpPr>
        <p:spPr>
          <a:xfrm>
            <a:off x="2745132" y="3750553"/>
            <a:ext cx="681787" cy="1132732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247" name="TextBox 246"/>
          <p:cNvSpPr txBox="1"/>
          <p:nvPr/>
        </p:nvSpPr>
        <p:spPr>
          <a:xfrm>
            <a:off x="2710970" y="5421008"/>
            <a:ext cx="843172" cy="27432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endParaRPr lang="en-US" sz="1400" b="1" dirty="0"/>
          </a:p>
        </p:txBody>
      </p:sp>
      <p:sp>
        <p:nvSpPr>
          <p:cNvPr id="113" name="TextBox 112"/>
          <p:cNvSpPr txBox="1"/>
          <p:nvPr/>
        </p:nvSpPr>
        <p:spPr>
          <a:xfrm>
            <a:off x="4551352" y="6537702"/>
            <a:ext cx="4433264" cy="338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600" b="1" dirty="0">
              <a:latin typeface="Helvetica Neue"/>
              <a:cs typeface="Helvetica Neue"/>
            </a:endParaRPr>
          </a:p>
        </p:txBody>
      </p:sp>
      <p:sp>
        <p:nvSpPr>
          <p:cNvPr id="128" name="Rounded Rectangle 127"/>
          <p:cNvSpPr/>
          <p:nvPr/>
        </p:nvSpPr>
        <p:spPr>
          <a:xfrm>
            <a:off x="2551538" y="829025"/>
            <a:ext cx="1122661" cy="1038516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249" name="Up Arrow 248"/>
          <p:cNvSpPr/>
          <p:nvPr/>
        </p:nvSpPr>
        <p:spPr>
          <a:xfrm>
            <a:off x="4603362" y="4686848"/>
            <a:ext cx="354194" cy="340393"/>
          </a:xfrm>
          <a:prstGeom prst="upArrow">
            <a:avLst>
              <a:gd name="adj1" fmla="val 50000"/>
              <a:gd name="adj2" fmla="val 56105"/>
            </a:avLst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7" name="TextBox 266"/>
          <p:cNvSpPr txBox="1"/>
          <p:nvPr/>
        </p:nvSpPr>
        <p:spPr>
          <a:xfrm>
            <a:off x="5664759" y="594874"/>
            <a:ext cx="18037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268" name="TextBox 267"/>
          <p:cNvSpPr txBox="1"/>
          <p:nvPr/>
        </p:nvSpPr>
        <p:spPr>
          <a:xfrm>
            <a:off x="8364563" y="2311374"/>
            <a:ext cx="238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Data </a:t>
            </a:r>
          </a:p>
        </p:txBody>
      </p:sp>
      <p:sp>
        <p:nvSpPr>
          <p:cNvPr id="270" name="TextBox 269"/>
          <p:cNvSpPr txBox="1"/>
          <p:nvPr/>
        </p:nvSpPr>
        <p:spPr>
          <a:xfrm>
            <a:off x="8367466" y="5541439"/>
            <a:ext cx="12926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CI/CD</a:t>
            </a:r>
          </a:p>
        </p:txBody>
      </p:sp>
      <p:sp>
        <p:nvSpPr>
          <p:cNvPr id="276" name="TextBox 275"/>
          <p:cNvSpPr txBox="1"/>
          <p:nvPr/>
        </p:nvSpPr>
        <p:spPr>
          <a:xfrm>
            <a:off x="2668775" y="4891080"/>
            <a:ext cx="11118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Security</a:t>
            </a:r>
          </a:p>
        </p:txBody>
      </p:sp>
      <p:sp>
        <p:nvSpPr>
          <p:cNvPr id="277" name="TextBox 276"/>
          <p:cNvSpPr txBox="1"/>
          <p:nvPr/>
        </p:nvSpPr>
        <p:spPr>
          <a:xfrm>
            <a:off x="3919328" y="4114365"/>
            <a:ext cx="1899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C00000"/>
                </a:solidFill>
              </a:rPr>
              <a:t>Monitoring</a:t>
            </a:r>
            <a:r>
              <a:rPr lang="en-US" sz="1400" b="1" dirty="0">
                <a:solidFill>
                  <a:srgbClr val="C00000"/>
                </a:solidFill>
              </a:rPr>
              <a:t> &amp; Analytics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856563" y="4401449"/>
            <a:ext cx="822960" cy="3200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endParaRPr lang="en-US" sz="1100" b="1" dirty="0">
              <a:latin typeface="Helvetica Neue"/>
              <a:cs typeface="Helvetica Neue"/>
            </a:endParaRPr>
          </a:p>
        </p:txBody>
      </p:sp>
      <p:sp>
        <p:nvSpPr>
          <p:cNvPr id="308" name="TextBox 307"/>
          <p:cNvSpPr txBox="1"/>
          <p:nvPr/>
        </p:nvSpPr>
        <p:spPr>
          <a:xfrm>
            <a:off x="62711" y="4217957"/>
            <a:ext cx="822960" cy="3200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endParaRPr lang="en-US" sz="1100" b="1" dirty="0">
              <a:latin typeface="Helvetica Neue"/>
              <a:cs typeface="Helvetica Neue"/>
            </a:endParaRPr>
          </a:p>
        </p:txBody>
      </p:sp>
      <p:sp>
        <p:nvSpPr>
          <p:cNvPr id="290" name="TextBox 289"/>
          <p:cNvSpPr txBox="1"/>
          <p:nvPr/>
        </p:nvSpPr>
        <p:spPr>
          <a:xfrm>
            <a:off x="6320347" y="4587858"/>
            <a:ext cx="17352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C00000"/>
                </a:solidFill>
              </a:rPr>
              <a:t>Messaging/Workflow</a:t>
            </a:r>
          </a:p>
        </p:txBody>
      </p:sp>
      <p:sp>
        <p:nvSpPr>
          <p:cNvPr id="315" name="Left-Right Arrow 314"/>
          <p:cNvSpPr/>
          <p:nvPr/>
        </p:nvSpPr>
        <p:spPr>
          <a:xfrm>
            <a:off x="3453953" y="4081093"/>
            <a:ext cx="408535" cy="215434"/>
          </a:xfrm>
          <a:prstGeom prst="leftRightArrow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0" name="Picture 14" descr="Image result for mongodb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8909" y="1475626"/>
            <a:ext cx="836689" cy="579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6" name="TextBox 145"/>
          <p:cNvSpPr txBox="1"/>
          <p:nvPr/>
        </p:nvSpPr>
        <p:spPr>
          <a:xfrm>
            <a:off x="4731607" y="4197100"/>
            <a:ext cx="886089" cy="110319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endParaRPr lang="en-US" sz="1100" b="1" dirty="0"/>
          </a:p>
        </p:txBody>
      </p:sp>
      <p:sp>
        <p:nvSpPr>
          <p:cNvPr id="156" name="TextBox 155"/>
          <p:cNvSpPr txBox="1"/>
          <p:nvPr/>
        </p:nvSpPr>
        <p:spPr>
          <a:xfrm>
            <a:off x="5739679" y="4224522"/>
            <a:ext cx="822960" cy="155632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endParaRPr lang="en-US" sz="1000" b="1" dirty="0"/>
          </a:p>
        </p:txBody>
      </p:sp>
      <p:sp>
        <p:nvSpPr>
          <p:cNvPr id="137" name="TextBox 136"/>
          <p:cNvSpPr txBox="1"/>
          <p:nvPr/>
        </p:nvSpPr>
        <p:spPr>
          <a:xfrm>
            <a:off x="5648536" y="2025186"/>
            <a:ext cx="630932" cy="27432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endParaRPr lang="en-US" sz="900" b="1" dirty="0"/>
          </a:p>
        </p:txBody>
      </p:sp>
      <p:pic>
        <p:nvPicPr>
          <p:cNvPr id="138" name="Picture 137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019" y="880777"/>
            <a:ext cx="409433" cy="486201"/>
          </a:xfrm>
          <a:prstGeom prst="rect">
            <a:avLst/>
          </a:prstGeom>
        </p:spPr>
      </p:pic>
      <p:sp>
        <p:nvSpPr>
          <p:cNvPr id="139" name="TextBox 138"/>
          <p:cNvSpPr txBox="1"/>
          <p:nvPr/>
        </p:nvSpPr>
        <p:spPr>
          <a:xfrm>
            <a:off x="1625580" y="1384423"/>
            <a:ext cx="9990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latin typeface="Helvetica Neue"/>
                <a:cs typeface="Helvetica Neue"/>
              </a:rPr>
              <a:t>Amazon </a:t>
            </a:r>
            <a:br>
              <a:rPr lang="en-US" sz="800" b="1" dirty="0">
                <a:latin typeface="Helvetica Neue"/>
                <a:cs typeface="Helvetica Neue"/>
              </a:rPr>
            </a:br>
            <a:r>
              <a:rPr lang="en-US" sz="800" b="1" dirty="0">
                <a:latin typeface="Helvetica Neue"/>
                <a:cs typeface="Helvetica Neue"/>
              </a:rPr>
              <a:t>Route 53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921" y="2311204"/>
            <a:ext cx="521366" cy="625640"/>
          </a:xfrm>
          <a:prstGeom prst="rect">
            <a:avLst/>
          </a:prstGeom>
        </p:spPr>
      </p:pic>
      <p:sp>
        <p:nvSpPr>
          <p:cNvPr id="161" name="TextBox 160"/>
          <p:cNvSpPr txBox="1"/>
          <p:nvPr/>
        </p:nvSpPr>
        <p:spPr>
          <a:xfrm>
            <a:off x="4257725" y="1678600"/>
            <a:ext cx="894752" cy="123547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br>
              <a:rPr lang="en-US" sz="1000" b="1" dirty="0"/>
            </a:b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CEC468-F1C2-C94B-AE0B-BEF2C35AB18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277" y="2428775"/>
            <a:ext cx="439024" cy="495300"/>
          </a:xfrm>
          <a:prstGeom prst="rect">
            <a:avLst/>
          </a:prstGeom>
        </p:spPr>
      </p:pic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80C2249F-942F-D44B-934B-6ADF270759AB}"/>
              </a:ext>
            </a:extLst>
          </p:cNvPr>
          <p:cNvCxnSpPr/>
          <p:nvPr/>
        </p:nvCxnSpPr>
        <p:spPr>
          <a:xfrm>
            <a:off x="948885" y="2652641"/>
            <a:ext cx="267883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46F8171F-D299-524A-B50B-10C40F57C47E}"/>
              </a:ext>
            </a:extLst>
          </p:cNvPr>
          <p:cNvCxnSpPr/>
          <p:nvPr/>
        </p:nvCxnSpPr>
        <p:spPr>
          <a:xfrm>
            <a:off x="1607329" y="2665661"/>
            <a:ext cx="267883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53E9DB18-62CF-7841-9369-AC3B5ABA05D9}"/>
              </a:ext>
            </a:extLst>
          </p:cNvPr>
          <p:cNvCxnSpPr>
            <a:cxnSpLocks/>
            <a:stCxn id="157" idx="1"/>
            <a:endCxn id="12" idx="3"/>
          </p:cNvCxnSpPr>
          <p:nvPr/>
        </p:nvCxnSpPr>
        <p:spPr>
          <a:xfrm flipH="1">
            <a:off x="3254287" y="1839663"/>
            <a:ext cx="1007223" cy="784361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0B834946-8C15-DA48-93B9-367450200B1D}"/>
              </a:ext>
            </a:extLst>
          </p:cNvPr>
          <p:cNvSpPr txBox="1"/>
          <p:nvPr/>
        </p:nvSpPr>
        <p:spPr>
          <a:xfrm flipH="1">
            <a:off x="1094288" y="2902548"/>
            <a:ext cx="7656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Apigee API Gateway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66F0843-5FCD-A345-8CF4-CDF425CC9507}"/>
              </a:ext>
            </a:extLst>
          </p:cNvPr>
          <p:cNvSpPr txBox="1"/>
          <p:nvPr/>
        </p:nvSpPr>
        <p:spPr>
          <a:xfrm>
            <a:off x="6493827" y="3523869"/>
            <a:ext cx="1062150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>
            <a:defPPr>
              <a:defRPr lang="en-US"/>
            </a:defPPr>
            <a:lvl1pPr algn="ctr">
              <a:defRPr sz="1000" b="1"/>
            </a:lvl1pPr>
          </a:lstStyle>
          <a:p>
            <a:r>
              <a:rPr lang="en-US" dirty="0"/>
              <a:t>Amazon</a:t>
            </a:r>
            <a:br>
              <a:rPr lang="en-US" dirty="0"/>
            </a:br>
            <a:r>
              <a:rPr lang="en-US" dirty="0"/>
              <a:t>SNS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35D840E0-0F88-DE4D-8C5A-52ABC40796A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7362" y="3931544"/>
            <a:ext cx="805771" cy="656314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D6250862-2D35-BF4F-A4A2-441234FDB3F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900" y="5084848"/>
            <a:ext cx="818232" cy="361289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69C1D806-4E05-3840-B43D-E4224C96600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273" y="902394"/>
            <a:ext cx="1061724" cy="909480"/>
          </a:xfrm>
          <a:prstGeom prst="rect">
            <a:avLst/>
          </a:prstGeom>
        </p:spPr>
      </p:pic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D9007F5E-EA93-864E-A67F-B60FE66BD2D0}"/>
              </a:ext>
            </a:extLst>
          </p:cNvPr>
          <p:cNvCxnSpPr>
            <a:cxnSpLocks/>
            <a:endCxn id="128" idx="3"/>
          </p:cNvCxnSpPr>
          <p:nvPr/>
        </p:nvCxnSpPr>
        <p:spPr>
          <a:xfrm flipH="1" flipV="1">
            <a:off x="3674199" y="1348283"/>
            <a:ext cx="560148" cy="49505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70B38A92-601D-494A-ADC8-74C97F2A54C1}"/>
              </a:ext>
            </a:extLst>
          </p:cNvPr>
          <p:cNvCxnSpPr>
            <a:cxnSpLocks/>
            <a:stCxn id="129" idx="0"/>
            <a:endCxn id="157" idx="2"/>
          </p:cNvCxnSpPr>
          <p:nvPr/>
        </p:nvCxnSpPr>
        <p:spPr>
          <a:xfrm flipV="1">
            <a:off x="4689502" y="2208749"/>
            <a:ext cx="206575" cy="1004983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77C008C8-EFC3-0145-98B3-A93544799010}"/>
              </a:ext>
            </a:extLst>
          </p:cNvPr>
          <p:cNvCxnSpPr>
            <a:cxnSpLocks/>
            <a:stCxn id="157" idx="3"/>
          </p:cNvCxnSpPr>
          <p:nvPr/>
        </p:nvCxnSpPr>
        <p:spPr>
          <a:xfrm>
            <a:off x="5530644" y="1839663"/>
            <a:ext cx="2585385" cy="2787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9" name="Rounded Rectangle 228">
            <a:extLst>
              <a:ext uri="{FF2B5EF4-FFF2-40B4-BE49-F238E27FC236}">
                <a16:creationId xmlns:a16="http://schemas.microsoft.com/office/drawing/2014/main" id="{A32D6FAC-A22F-0143-BBDC-89008E3F4459}"/>
              </a:ext>
            </a:extLst>
          </p:cNvPr>
          <p:cNvSpPr/>
          <p:nvPr/>
        </p:nvSpPr>
        <p:spPr>
          <a:xfrm>
            <a:off x="9660085" y="82195"/>
            <a:ext cx="2425748" cy="6055272"/>
          </a:xfrm>
          <a:prstGeom prst="roundRect">
            <a:avLst>
              <a:gd name="adj" fmla="val 9818"/>
            </a:avLst>
          </a:prstGeom>
          <a:noFill/>
          <a:ln w="190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E78AB3B3-FCC5-F840-8CE6-D90DB8CF1EA6}"/>
              </a:ext>
            </a:extLst>
          </p:cNvPr>
          <p:cNvCxnSpPr>
            <a:cxnSpLocks/>
          </p:cNvCxnSpPr>
          <p:nvPr/>
        </p:nvCxnSpPr>
        <p:spPr>
          <a:xfrm>
            <a:off x="5133873" y="2192593"/>
            <a:ext cx="330231" cy="149303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76E8C6D9-164D-DA48-BB82-CF2C91BD5082}"/>
              </a:ext>
            </a:extLst>
          </p:cNvPr>
          <p:cNvCxnSpPr>
            <a:cxnSpLocks/>
          </p:cNvCxnSpPr>
          <p:nvPr/>
        </p:nvCxnSpPr>
        <p:spPr>
          <a:xfrm>
            <a:off x="5444866" y="3661673"/>
            <a:ext cx="2756939" cy="55781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C4FEDF2F-58A8-ED47-B859-C0BFD2E73DE1}"/>
              </a:ext>
            </a:extLst>
          </p:cNvPr>
          <p:cNvCxnSpPr>
            <a:cxnSpLocks/>
            <a:stCxn id="152" idx="1"/>
          </p:cNvCxnSpPr>
          <p:nvPr/>
        </p:nvCxnSpPr>
        <p:spPr>
          <a:xfrm flipH="1">
            <a:off x="5753036" y="5280134"/>
            <a:ext cx="2433408" cy="820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Rounded Rectangle 240">
            <a:extLst>
              <a:ext uri="{FF2B5EF4-FFF2-40B4-BE49-F238E27FC236}">
                <a16:creationId xmlns:a16="http://schemas.microsoft.com/office/drawing/2014/main" id="{FC635D47-C8C1-6F48-9C36-11DF877DCFC4}"/>
              </a:ext>
            </a:extLst>
          </p:cNvPr>
          <p:cNvSpPr/>
          <p:nvPr/>
        </p:nvSpPr>
        <p:spPr>
          <a:xfrm>
            <a:off x="1129907" y="82194"/>
            <a:ext cx="8181231" cy="6184891"/>
          </a:xfrm>
          <a:prstGeom prst="roundRect">
            <a:avLst>
              <a:gd name="adj" fmla="val 9818"/>
            </a:avLst>
          </a:prstGeom>
          <a:noFill/>
          <a:ln w="22225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9D6E4A1-85CB-2848-A54E-9E504CA6EB8A}"/>
              </a:ext>
            </a:extLst>
          </p:cNvPr>
          <p:cNvSpPr txBox="1"/>
          <p:nvPr/>
        </p:nvSpPr>
        <p:spPr>
          <a:xfrm>
            <a:off x="5964090" y="5941452"/>
            <a:ext cx="146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Market Place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256C6633-2D03-9F45-9E6D-4325CBD2280F}"/>
              </a:ext>
            </a:extLst>
          </p:cNvPr>
          <p:cNvSpPr txBox="1"/>
          <p:nvPr/>
        </p:nvSpPr>
        <p:spPr>
          <a:xfrm>
            <a:off x="11128495" y="5813901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7Now</a:t>
            </a:r>
          </a:p>
        </p:txBody>
      </p:sp>
      <p:sp>
        <p:nvSpPr>
          <p:cNvPr id="245" name="Left-Right Arrow 244">
            <a:extLst>
              <a:ext uri="{FF2B5EF4-FFF2-40B4-BE49-F238E27FC236}">
                <a16:creationId xmlns:a16="http://schemas.microsoft.com/office/drawing/2014/main" id="{BEC6E0FB-9296-AF47-BE50-41478F683817}"/>
              </a:ext>
            </a:extLst>
          </p:cNvPr>
          <p:cNvSpPr/>
          <p:nvPr/>
        </p:nvSpPr>
        <p:spPr>
          <a:xfrm>
            <a:off x="9311138" y="2815119"/>
            <a:ext cx="393298" cy="206188"/>
          </a:xfrm>
          <a:prstGeom prst="leftRightArrow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CB078FF-4421-9F48-993E-444E1C82B95F}"/>
              </a:ext>
            </a:extLst>
          </p:cNvPr>
          <p:cNvGrpSpPr/>
          <p:nvPr/>
        </p:nvGrpSpPr>
        <p:grpSpPr>
          <a:xfrm>
            <a:off x="10252391" y="2405264"/>
            <a:ext cx="1269134" cy="944440"/>
            <a:chOff x="5220177" y="2662905"/>
            <a:chExt cx="1269134" cy="738173"/>
          </a:xfrm>
        </p:grpSpPr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id="{122FF66B-B562-294D-A038-BA2FCFB4843B}"/>
                </a:ext>
              </a:extLst>
            </p:cNvPr>
            <p:cNvSpPr/>
            <p:nvPr/>
          </p:nvSpPr>
          <p:spPr>
            <a:xfrm>
              <a:off x="5220177" y="2662905"/>
              <a:ext cx="1269134" cy="738173"/>
            </a:xfrm>
            <a:prstGeom prst="round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9A26FEA1-105D-5B4A-8E31-B0677155F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0212" y="2742763"/>
              <a:ext cx="347018" cy="360626"/>
            </a:xfrm>
            <a:prstGeom prst="rect">
              <a:avLst/>
            </a:prstGeom>
          </p:spPr>
        </p:pic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651AA3A-34D1-1243-A457-E63ED483FA97}"/>
                </a:ext>
              </a:extLst>
            </p:cNvPr>
            <p:cNvSpPr txBox="1"/>
            <p:nvPr/>
          </p:nvSpPr>
          <p:spPr>
            <a:xfrm>
              <a:off x="5248226" y="3139160"/>
              <a:ext cx="1234700" cy="13734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100" b="1" dirty="0"/>
                <a:t>AWS Lambda</a:t>
              </a:r>
            </a:p>
          </p:txBody>
        </p:sp>
      </p:grpSp>
      <p:pic>
        <p:nvPicPr>
          <p:cNvPr id="86" name="Picture 85">
            <a:extLst>
              <a:ext uri="{FF2B5EF4-FFF2-40B4-BE49-F238E27FC236}">
                <a16:creationId xmlns:a16="http://schemas.microsoft.com/office/drawing/2014/main" id="{4EACAA4E-D3B9-EC41-92AE-2585FDCD9B1A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3599" y="6418127"/>
            <a:ext cx="459068" cy="3693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58FA16-01DF-5C43-AD6E-690F18E3ED5D}"/>
              </a:ext>
            </a:extLst>
          </p:cNvPr>
          <p:cNvSpPr txBox="1"/>
          <p:nvPr/>
        </p:nvSpPr>
        <p:spPr>
          <a:xfrm>
            <a:off x="9190451" y="6495671"/>
            <a:ext cx="191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Ec2 – Batch Server</a:t>
            </a: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6008BC9A-B5AE-EC4C-9E18-5C284BBB3477}"/>
              </a:ext>
            </a:extLst>
          </p:cNvPr>
          <p:cNvSpPr/>
          <p:nvPr/>
        </p:nvSpPr>
        <p:spPr>
          <a:xfrm flipV="1">
            <a:off x="8713075" y="6360971"/>
            <a:ext cx="2498259" cy="486253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81EDC056-0BC1-C542-82EB-32BB7500D090}"/>
              </a:ext>
            </a:extLst>
          </p:cNvPr>
          <p:cNvCxnSpPr>
            <a:cxnSpLocks/>
          </p:cNvCxnSpPr>
          <p:nvPr/>
        </p:nvCxnSpPr>
        <p:spPr>
          <a:xfrm flipH="1" flipV="1">
            <a:off x="856563" y="6690630"/>
            <a:ext cx="7856514" cy="8872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2B9DD105-F8BE-6A49-B229-B0543A839135}"/>
              </a:ext>
            </a:extLst>
          </p:cNvPr>
          <p:cNvCxnSpPr>
            <a:cxnSpLocks/>
          </p:cNvCxnSpPr>
          <p:nvPr/>
        </p:nvCxnSpPr>
        <p:spPr>
          <a:xfrm flipV="1">
            <a:off x="856563" y="2815120"/>
            <a:ext cx="0" cy="387551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6840CB3-93FB-5741-B019-33B41DB5AEDD}"/>
              </a:ext>
            </a:extLst>
          </p:cNvPr>
          <p:cNvSpPr txBox="1"/>
          <p:nvPr/>
        </p:nvSpPr>
        <p:spPr>
          <a:xfrm>
            <a:off x="792243" y="6410023"/>
            <a:ext cx="52020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Meta Data (Catalog, Store details, Delivery Providers, settlement file)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418484EB-8715-044C-938F-6DC02D629291}"/>
              </a:ext>
            </a:extLst>
          </p:cNvPr>
          <p:cNvCxnSpPr>
            <a:cxnSpLocks/>
            <a:stCxn id="229" idx="2"/>
          </p:cNvCxnSpPr>
          <p:nvPr/>
        </p:nvCxnSpPr>
        <p:spPr>
          <a:xfrm flipH="1">
            <a:off x="10652426" y="6137467"/>
            <a:ext cx="220533" cy="205727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1DD6039-C4F3-834C-8AF9-C376CD506980}"/>
              </a:ext>
            </a:extLst>
          </p:cNvPr>
          <p:cNvSpPr txBox="1"/>
          <p:nvPr/>
        </p:nvSpPr>
        <p:spPr>
          <a:xfrm>
            <a:off x="7593496" y="21667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F0CC74-A8EF-6647-B209-141EFCEC356E}"/>
              </a:ext>
            </a:extLst>
          </p:cNvPr>
          <p:cNvSpPr txBox="1"/>
          <p:nvPr/>
        </p:nvSpPr>
        <p:spPr>
          <a:xfrm>
            <a:off x="8438322" y="2971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5383408B-6271-7B4B-B22E-CAC3B42F4876}"/>
              </a:ext>
            </a:extLst>
          </p:cNvPr>
          <p:cNvSpPr/>
          <p:nvPr/>
        </p:nvSpPr>
        <p:spPr>
          <a:xfrm>
            <a:off x="10407547" y="4140096"/>
            <a:ext cx="1113978" cy="1140038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95" name="Picture 14" descr="Image result for mongodb">
            <a:extLst>
              <a:ext uri="{FF2B5EF4-FFF2-40B4-BE49-F238E27FC236}">
                <a16:creationId xmlns:a16="http://schemas.microsoft.com/office/drawing/2014/main" id="{74BD7367-85C5-3F46-8D6C-D4F20D0B6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1987" y="4383791"/>
            <a:ext cx="836689" cy="579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744667-B0DE-A547-B5C6-BE660EFE4699}"/>
              </a:ext>
            </a:extLst>
          </p:cNvPr>
          <p:cNvSpPr txBox="1"/>
          <p:nvPr/>
        </p:nvSpPr>
        <p:spPr>
          <a:xfrm>
            <a:off x="10397526" y="4910802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Atlas</a:t>
            </a:r>
            <a:r>
              <a:rPr lang="en-US" b="1" dirty="0"/>
              <a:t> </a:t>
            </a:r>
            <a:r>
              <a:rPr lang="en-US" sz="1100" b="1" dirty="0"/>
              <a:t>MongoDB</a:t>
            </a: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B0439F96-090E-AA4D-AF3F-240709558C09}"/>
              </a:ext>
            </a:extLst>
          </p:cNvPr>
          <p:cNvCxnSpPr>
            <a:cxnSpLocks/>
            <a:endCxn id="87" idx="1"/>
          </p:cNvCxnSpPr>
          <p:nvPr/>
        </p:nvCxnSpPr>
        <p:spPr>
          <a:xfrm>
            <a:off x="8176300" y="6263420"/>
            <a:ext cx="536775" cy="340677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8533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5C285-79BF-4643-A36D-34EEFB5CE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9012"/>
            <a:ext cx="9601200" cy="629728"/>
          </a:xfrm>
        </p:spPr>
        <p:txBody>
          <a:bodyPr>
            <a:noAutofit/>
          </a:bodyPr>
          <a:lstStyle/>
          <a:p>
            <a:r>
              <a:rPr lang="en-US" dirty="0">
                <a:latin typeface="+mn-lt"/>
              </a:rPr>
              <a:t>AWS Services in Market place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EA3135-3B0C-E94D-9CFF-B99E6C672C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5" y="2144001"/>
            <a:ext cx="654511" cy="7772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34096A-C847-794A-B76C-093CFB48760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4" y="1207855"/>
            <a:ext cx="544780" cy="6530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52B153-BD14-1249-B28E-F282C4ED403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67" y="4175619"/>
            <a:ext cx="521366" cy="62564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1816E80-B937-B34F-87A9-2B8E846542DA}"/>
              </a:ext>
            </a:extLst>
          </p:cNvPr>
          <p:cNvSpPr txBox="1"/>
          <p:nvPr/>
        </p:nvSpPr>
        <p:spPr>
          <a:xfrm>
            <a:off x="730626" y="1191896"/>
            <a:ext cx="4026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Cloud Front(CDN)</a:t>
            </a:r>
          </a:p>
          <a:p>
            <a:r>
              <a:rPr lang="en-US" dirty="0"/>
              <a:t>Global Content Delivery Network</a:t>
            </a:r>
          </a:p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9288C0-464B-8D4F-B0EF-07E863EBDCC8}"/>
              </a:ext>
            </a:extLst>
          </p:cNvPr>
          <p:cNvSpPr txBox="1"/>
          <p:nvPr/>
        </p:nvSpPr>
        <p:spPr>
          <a:xfrm>
            <a:off x="761448" y="2187148"/>
            <a:ext cx="3163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Route 53 -Scalable DNS and Domain Name Registration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92DB2E1-CDB5-E34D-BCDA-376BC2F827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6" y="3079597"/>
            <a:ext cx="767064" cy="93194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1C2EF86-638C-DC46-AA4B-FEAA1F7ABB9A}"/>
              </a:ext>
            </a:extLst>
          </p:cNvPr>
          <p:cNvSpPr txBox="1"/>
          <p:nvPr/>
        </p:nvSpPr>
        <p:spPr>
          <a:xfrm>
            <a:off x="761449" y="3148793"/>
            <a:ext cx="3286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S3</a:t>
            </a:r>
          </a:p>
          <a:p>
            <a:r>
              <a:rPr lang="en-US" dirty="0"/>
              <a:t>Scalable storage in the Cloud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A9C3160-8D31-0A45-B003-B860B09EE35C}"/>
              </a:ext>
            </a:extLst>
          </p:cNvPr>
          <p:cNvSpPr txBox="1"/>
          <p:nvPr/>
        </p:nvSpPr>
        <p:spPr>
          <a:xfrm>
            <a:off x="813263" y="4191855"/>
            <a:ext cx="28854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API Gateway</a:t>
            </a:r>
          </a:p>
          <a:p>
            <a:r>
              <a:rPr lang="en-US" dirty="0"/>
              <a:t>Single Point of Entry</a:t>
            </a:r>
          </a:p>
          <a:p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5C12AF2-75B6-714B-8E4C-5CC1D8261F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88" y="5116247"/>
            <a:ext cx="838751" cy="73122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E269D4E-E145-8F43-B397-A6641BA2EE7C}"/>
              </a:ext>
            </a:extLst>
          </p:cNvPr>
          <p:cNvSpPr txBox="1"/>
          <p:nvPr/>
        </p:nvSpPr>
        <p:spPr>
          <a:xfrm>
            <a:off x="761448" y="4581872"/>
            <a:ext cx="2105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3643B7B-CB98-A040-AA2A-EDDC7D805582}"/>
              </a:ext>
            </a:extLst>
          </p:cNvPr>
          <p:cNvSpPr txBox="1"/>
          <p:nvPr/>
        </p:nvSpPr>
        <p:spPr>
          <a:xfrm>
            <a:off x="761448" y="5115718"/>
            <a:ext cx="3163280" cy="946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Lambda</a:t>
            </a:r>
          </a:p>
          <a:p>
            <a:r>
              <a:rPr lang="en-US" dirty="0"/>
              <a:t>Run Code in Response to Events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FD93DBB-74AF-BC48-AD4E-38883DED8E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" y="6070862"/>
            <a:ext cx="838751" cy="57350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A7B8FAE8-3083-534C-8280-77BE9D7C7717}"/>
              </a:ext>
            </a:extLst>
          </p:cNvPr>
          <p:cNvSpPr txBox="1"/>
          <p:nvPr/>
        </p:nvSpPr>
        <p:spPr>
          <a:xfrm>
            <a:off x="760293" y="6054293"/>
            <a:ext cx="3647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Identity and Access Management</a:t>
            </a:r>
          </a:p>
          <a:p>
            <a:r>
              <a:rPr lang="en-US" dirty="0"/>
              <a:t>Access Control and Key Management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3DDD44D-58CF-B449-83C3-4C09445A15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521" y="1156483"/>
            <a:ext cx="858753" cy="84140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C74DBFE-331A-9A42-8109-5FA5F58E1D4C}"/>
              </a:ext>
            </a:extLst>
          </p:cNvPr>
          <p:cNvSpPr txBox="1"/>
          <p:nvPr/>
        </p:nvSpPr>
        <p:spPr>
          <a:xfrm>
            <a:off x="6071841" y="1232862"/>
            <a:ext cx="4711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CloudWatch</a:t>
            </a:r>
          </a:p>
          <a:p>
            <a:r>
              <a:rPr lang="en-US" dirty="0"/>
              <a:t>Resource and Application Monitoring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EDE72CC-27B1-7E44-85BC-9CF7062499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510" y="2372576"/>
            <a:ext cx="684295" cy="78856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B8CDE412-EF6A-9C44-86DD-8558A6970C15}"/>
              </a:ext>
            </a:extLst>
          </p:cNvPr>
          <p:cNvSpPr txBox="1"/>
          <p:nvPr/>
        </p:nvSpPr>
        <p:spPr>
          <a:xfrm>
            <a:off x="6051293" y="2467299"/>
            <a:ext cx="3908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CloudFormation</a:t>
            </a:r>
          </a:p>
          <a:p>
            <a:r>
              <a:rPr lang="en-US" dirty="0"/>
              <a:t>Templated AWS Resource Creation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3BBC0FA4-77E8-AF45-B9E2-E64BAE9805E1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562" y="3473868"/>
            <a:ext cx="725102" cy="690738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81331CF6-4FC9-814B-BDDA-E77E8C8F8B54}"/>
              </a:ext>
            </a:extLst>
          </p:cNvPr>
          <p:cNvSpPr txBox="1"/>
          <p:nvPr/>
        </p:nvSpPr>
        <p:spPr>
          <a:xfrm>
            <a:off x="6073281" y="3498113"/>
            <a:ext cx="3980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SQS</a:t>
            </a:r>
          </a:p>
          <a:p>
            <a:r>
              <a:rPr lang="en-US" dirty="0"/>
              <a:t>Message Queue Service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7919BE4C-0705-8748-AE42-E3CE5FAC405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871" y="4471448"/>
            <a:ext cx="884775" cy="78935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66CE9539-C3D4-A64E-80B9-AEFCAB2436E6}"/>
              </a:ext>
            </a:extLst>
          </p:cNvPr>
          <p:cNvSpPr txBox="1"/>
          <p:nvPr/>
        </p:nvSpPr>
        <p:spPr>
          <a:xfrm>
            <a:off x="6100282" y="4538541"/>
            <a:ext cx="44772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SNS</a:t>
            </a:r>
          </a:p>
          <a:p>
            <a:r>
              <a:rPr lang="en-US" dirty="0"/>
              <a:t>Push Notification Service</a:t>
            </a:r>
          </a:p>
          <a:p>
            <a:endParaRPr lang="en-US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E0D3D0BF-F7D0-9844-A575-ADF8E8112A6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347" y="5572166"/>
            <a:ext cx="709714" cy="820113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AE619AA-5737-A84F-8C0D-3DA663AAD480}"/>
              </a:ext>
            </a:extLst>
          </p:cNvPr>
          <p:cNvSpPr txBox="1"/>
          <p:nvPr/>
        </p:nvSpPr>
        <p:spPr>
          <a:xfrm>
            <a:off x="6172200" y="5558042"/>
            <a:ext cx="4298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EC2</a:t>
            </a:r>
          </a:p>
          <a:p>
            <a:r>
              <a:rPr lang="en-US" dirty="0"/>
              <a:t>Virtual Servers in the Cloud</a:t>
            </a:r>
          </a:p>
        </p:txBody>
      </p:sp>
    </p:spTree>
    <p:extLst>
      <p:ext uri="{BB962C8B-B14F-4D97-AF65-F5344CB8AC3E}">
        <p14:creationId xmlns:p14="http://schemas.microsoft.com/office/powerpoint/2010/main" val="3237456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48238" y="2815229"/>
            <a:ext cx="56243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+mj-lt"/>
                <a:ea typeface="+mj-ea"/>
                <a:cs typeface="+mj-cs"/>
              </a:rPr>
              <a:t>List of Microservices</a:t>
            </a:r>
          </a:p>
        </p:txBody>
      </p:sp>
    </p:spTree>
    <p:extLst>
      <p:ext uri="{BB962C8B-B14F-4D97-AF65-F5344CB8AC3E}">
        <p14:creationId xmlns:p14="http://schemas.microsoft.com/office/powerpoint/2010/main" val="582561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397978" y="3271686"/>
            <a:ext cx="759994" cy="14456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endParaRPr lang="en-US" sz="1000" b="1" dirty="0"/>
          </a:p>
          <a:p>
            <a:pPr algn="ctr"/>
            <a:endParaRPr lang="en-US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2823107" y="978506"/>
            <a:ext cx="268675" cy="4153194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REST</a:t>
            </a:r>
          </a:p>
          <a:p>
            <a:pPr algn="ctr"/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5605490" y="1023532"/>
            <a:ext cx="2818021" cy="255389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just"/>
            <a:r>
              <a:rPr lang="en-US" sz="9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Catalog Services (Batch &amp; Live)</a:t>
            </a:r>
          </a:p>
        </p:txBody>
      </p:sp>
      <p:sp useBgFill="1">
        <p:nvSpPr>
          <p:cNvPr id="28" name="Rounded Rectangle 27"/>
          <p:cNvSpPr/>
          <p:nvPr/>
        </p:nvSpPr>
        <p:spPr>
          <a:xfrm>
            <a:off x="5622008" y="2404472"/>
            <a:ext cx="2809810" cy="255389"/>
          </a:xfrm>
          <a:prstGeom prst="round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just"/>
            <a:r>
              <a:rPr lang="en-US" sz="9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Order Management Services</a:t>
            </a:r>
          </a:p>
        </p:txBody>
      </p:sp>
      <p:cxnSp>
        <p:nvCxnSpPr>
          <p:cNvPr id="16" name="Straight Arrow Connector 15"/>
          <p:cNvCxnSpPr>
            <a:cxnSpLocks/>
            <a:stCxn id="29" idx="1"/>
            <a:endCxn id="15" idx="3"/>
          </p:cNvCxnSpPr>
          <p:nvPr/>
        </p:nvCxnSpPr>
        <p:spPr>
          <a:xfrm flipH="1">
            <a:off x="3091782" y="1786797"/>
            <a:ext cx="2513708" cy="126830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8" idx="1"/>
            <a:endCxn id="15" idx="3"/>
          </p:cNvCxnSpPr>
          <p:nvPr/>
        </p:nvCxnSpPr>
        <p:spPr>
          <a:xfrm flipH="1">
            <a:off x="3091782" y="2532167"/>
            <a:ext cx="2530226" cy="52293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1" idx="1"/>
            <a:endCxn id="15" idx="3"/>
          </p:cNvCxnSpPr>
          <p:nvPr/>
        </p:nvCxnSpPr>
        <p:spPr>
          <a:xfrm flipH="1">
            <a:off x="3091782" y="1151227"/>
            <a:ext cx="2513708" cy="190387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cxnSpLocks/>
          </p:cNvCxnSpPr>
          <p:nvPr/>
        </p:nvCxnSpPr>
        <p:spPr>
          <a:xfrm flipV="1">
            <a:off x="1979917" y="2991968"/>
            <a:ext cx="1082870" cy="496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Curved Right Arrow 157"/>
          <p:cNvSpPr/>
          <p:nvPr/>
        </p:nvSpPr>
        <p:spPr>
          <a:xfrm>
            <a:off x="2514793" y="2828131"/>
            <a:ext cx="320040" cy="49546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6EB57E3-2AB8-8E41-AC63-444EDC472691}"/>
              </a:ext>
            </a:extLst>
          </p:cNvPr>
          <p:cNvGrpSpPr/>
          <p:nvPr/>
        </p:nvGrpSpPr>
        <p:grpSpPr>
          <a:xfrm>
            <a:off x="10449158" y="2265616"/>
            <a:ext cx="1298894" cy="944440"/>
            <a:chOff x="5220177" y="2662905"/>
            <a:chExt cx="1269134" cy="738173"/>
          </a:xfrm>
        </p:grpSpPr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82EC35B6-E06A-1844-A6C8-4B028434248C}"/>
                </a:ext>
              </a:extLst>
            </p:cNvPr>
            <p:cNvSpPr/>
            <p:nvPr/>
          </p:nvSpPr>
          <p:spPr>
            <a:xfrm>
              <a:off x="5220177" y="2662905"/>
              <a:ext cx="1269134" cy="73817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35BF2266-0C71-2C41-9E79-0BD60A79C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0212" y="2742763"/>
              <a:ext cx="347018" cy="360626"/>
            </a:xfrm>
            <a:prstGeom prst="rect">
              <a:avLst/>
            </a:prstGeom>
          </p:spPr>
        </p:pic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C1B05B79-5204-7746-BC07-D8CF53456233}"/>
                </a:ext>
              </a:extLst>
            </p:cNvPr>
            <p:cNvSpPr txBox="1"/>
            <p:nvPr/>
          </p:nvSpPr>
          <p:spPr>
            <a:xfrm>
              <a:off x="5248226" y="3139160"/>
              <a:ext cx="1234700" cy="13734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100" b="1" dirty="0"/>
                <a:t>7Now AWS Lambda</a:t>
              </a:r>
            </a:p>
          </p:txBody>
        </p:sp>
      </p:grp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E961583-E511-3F48-85F3-1DBA60EF2CDC}"/>
              </a:ext>
            </a:extLst>
          </p:cNvPr>
          <p:cNvSpPr/>
          <p:nvPr/>
        </p:nvSpPr>
        <p:spPr>
          <a:xfrm>
            <a:off x="10551126" y="582269"/>
            <a:ext cx="986627" cy="1068385"/>
          </a:xfrm>
          <a:prstGeom prst="roundRect">
            <a:avLst>
              <a:gd name="adj" fmla="val 9818"/>
            </a:avLst>
          </a:prstGeom>
          <a:noFill/>
          <a:ln w="190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37" name="Picture 14" descr="Image result for mongodb">
            <a:extLst>
              <a:ext uri="{FF2B5EF4-FFF2-40B4-BE49-F238E27FC236}">
                <a16:creationId xmlns:a16="http://schemas.microsoft.com/office/drawing/2014/main" id="{79299664-F862-1447-A6D1-1FD4D9709A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0626" y="722029"/>
            <a:ext cx="707355" cy="48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35EB16B-B90A-C144-B049-A8A0ADDC1BF3}"/>
              </a:ext>
            </a:extLst>
          </p:cNvPr>
          <p:cNvSpPr txBox="1"/>
          <p:nvPr/>
        </p:nvSpPr>
        <p:spPr>
          <a:xfrm>
            <a:off x="10650626" y="1211872"/>
            <a:ext cx="1198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MP Atlas MongoDB</a:t>
            </a:r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5515F6-200B-8B4A-B2F5-844D75E48183}"/>
              </a:ext>
            </a:extLst>
          </p:cNvPr>
          <p:cNvSpPr txBox="1"/>
          <p:nvPr/>
        </p:nvSpPr>
        <p:spPr>
          <a:xfrm>
            <a:off x="8008883" y="29218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2" name="Cloud 61">
            <a:extLst>
              <a:ext uri="{FF2B5EF4-FFF2-40B4-BE49-F238E27FC236}">
                <a16:creationId xmlns:a16="http://schemas.microsoft.com/office/drawing/2014/main" id="{2FBEA5F3-BC84-A846-884C-0C047CAC167E}"/>
              </a:ext>
            </a:extLst>
          </p:cNvPr>
          <p:cNvSpPr/>
          <p:nvPr/>
        </p:nvSpPr>
        <p:spPr>
          <a:xfrm>
            <a:off x="1076214" y="2710220"/>
            <a:ext cx="949388" cy="689765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MP Clients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2E316678-7CD3-2348-B6B7-A7C33DC6CC5D}"/>
              </a:ext>
            </a:extLst>
          </p:cNvPr>
          <p:cNvSpPr/>
          <p:nvPr/>
        </p:nvSpPr>
        <p:spPr>
          <a:xfrm>
            <a:off x="5186918" y="108646"/>
            <a:ext cx="3599273" cy="5455926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E82ED05-FDFF-0E45-8586-E85304103FCD}"/>
              </a:ext>
            </a:extLst>
          </p:cNvPr>
          <p:cNvSpPr txBox="1"/>
          <p:nvPr/>
        </p:nvSpPr>
        <p:spPr>
          <a:xfrm>
            <a:off x="6096000" y="5195240"/>
            <a:ext cx="1515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Market Place 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B86DA9A5-3232-B344-A153-97A6BF21A24D}"/>
              </a:ext>
            </a:extLst>
          </p:cNvPr>
          <p:cNvSpPr/>
          <p:nvPr/>
        </p:nvSpPr>
        <p:spPr>
          <a:xfrm>
            <a:off x="5605490" y="1659102"/>
            <a:ext cx="2818019" cy="255389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lang="en-US" sz="9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UserProfile Services</a:t>
            </a:r>
          </a:p>
        </p:txBody>
      </p:sp>
      <p:sp useBgFill="1">
        <p:nvSpPr>
          <p:cNvPr id="31" name="Rounded Rectangle 30">
            <a:extLst>
              <a:ext uri="{FF2B5EF4-FFF2-40B4-BE49-F238E27FC236}">
                <a16:creationId xmlns:a16="http://schemas.microsoft.com/office/drawing/2014/main" id="{130E25FF-D462-5142-819A-903868BDEDB0}"/>
              </a:ext>
            </a:extLst>
          </p:cNvPr>
          <p:cNvSpPr/>
          <p:nvPr/>
        </p:nvSpPr>
        <p:spPr>
          <a:xfrm>
            <a:off x="5581649" y="454575"/>
            <a:ext cx="2809810" cy="255389"/>
          </a:xfrm>
          <a:prstGeom prst="round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just"/>
            <a:r>
              <a:rPr lang="en-US" sz="9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MP Store Setup Services (Meta Data)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6529420-FD38-2D4D-B6BC-3A59D019EEBC}"/>
              </a:ext>
            </a:extLst>
          </p:cNvPr>
          <p:cNvCxnSpPr>
            <a:cxnSpLocks/>
            <a:stCxn id="31" idx="1"/>
            <a:endCxn id="15" idx="3"/>
          </p:cNvCxnSpPr>
          <p:nvPr/>
        </p:nvCxnSpPr>
        <p:spPr>
          <a:xfrm flipH="1">
            <a:off x="3091782" y="582270"/>
            <a:ext cx="2489867" cy="2472833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E92B5D8-64E1-414E-B8A5-15481500BCDA}"/>
              </a:ext>
            </a:extLst>
          </p:cNvPr>
          <p:cNvSpPr txBox="1"/>
          <p:nvPr/>
        </p:nvSpPr>
        <p:spPr>
          <a:xfrm>
            <a:off x="799276" y="6488668"/>
            <a:ext cx="3181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Setup Services : Location Info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EF59DA48-B1FF-5142-8169-156137C4B241}"/>
              </a:ext>
            </a:extLst>
          </p:cNvPr>
          <p:cNvSpPr/>
          <p:nvPr/>
        </p:nvSpPr>
        <p:spPr>
          <a:xfrm>
            <a:off x="5605489" y="4274557"/>
            <a:ext cx="2818019" cy="255389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just"/>
            <a:r>
              <a:rPr lang="en-US" sz="9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Payment Services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30A4AD58-F9E8-4649-8611-2871BD4F75E0}"/>
              </a:ext>
            </a:extLst>
          </p:cNvPr>
          <p:cNvSpPr/>
          <p:nvPr/>
        </p:nvSpPr>
        <p:spPr>
          <a:xfrm>
            <a:off x="5613799" y="3439098"/>
            <a:ext cx="2818019" cy="255389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just"/>
            <a:r>
              <a:rPr lang="en-US" sz="9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Tax Services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5309A854-2511-034B-9091-3B05A4F33089}"/>
              </a:ext>
            </a:extLst>
          </p:cNvPr>
          <p:cNvCxnSpPr>
            <a:cxnSpLocks/>
            <a:stCxn id="35" idx="1"/>
            <a:endCxn id="31" idx="3"/>
          </p:cNvCxnSpPr>
          <p:nvPr/>
        </p:nvCxnSpPr>
        <p:spPr>
          <a:xfrm flipH="1" flipV="1">
            <a:off x="8391459" y="582270"/>
            <a:ext cx="2159667" cy="534192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9D35524-9230-6448-B222-256D816E2C65}"/>
              </a:ext>
            </a:extLst>
          </p:cNvPr>
          <p:cNvCxnSpPr>
            <a:cxnSpLocks/>
            <a:stCxn id="35" idx="1"/>
            <a:endCxn id="21" idx="3"/>
          </p:cNvCxnSpPr>
          <p:nvPr/>
        </p:nvCxnSpPr>
        <p:spPr>
          <a:xfrm flipH="1">
            <a:off x="8423511" y="1116462"/>
            <a:ext cx="2127615" cy="3476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D11FDE5-A824-B54B-86F6-60D65E520F5D}"/>
              </a:ext>
            </a:extLst>
          </p:cNvPr>
          <p:cNvCxnSpPr>
            <a:cxnSpLocks/>
            <a:stCxn id="35" idx="1"/>
            <a:endCxn id="29" idx="3"/>
          </p:cNvCxnSpPr>
          <p:nvPr/>
        </p:nvCxnSpPr>
        <p:spPr>
          <a:xfrm flipH="1">
            <a:off x="8423509" y="1116462"/>
            <a:ext cx="2127617" cy="67033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662D9B2-B693-6645-B65B-886BDA4CE010}"/>
              </a:ext>
            </a:extLst>
          </p:cNvPr>
          <p:cNvCxnSpPr>
            <a:cxnSpLocks/>
            <a:stCxn id="35" idx="1"/>
            <a:endCxn id="28" idx="3"/>
          </p:cNvCxnSpPr>
          <p:nvPr/>
        </p:nvCxnSpPr>
        <p:spPr>
          <a:xfrm flipH="1">
            <a:off x="8431818" y="1116462"/>
            <a:ext cx="2119308" cy="141570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E9A6934-C70C-994E-9A4F-9B97431A6EA6}"/>
              </a:ext>
            </a:extLst>
          </p:cNvPr>
          <p:cNvCxnSpPr>
            <a:cxnSpLocks/>
            <a:stCxn id="87" idx="1"/>
            <a:endCxn id="28" idx="3"/>
          </p:cNvCxnSpPr>
          <p:nvPr/>
        </p:nvCxnSpPr>
        <p:spPr>
          <a:xfrm flipH="1" flipV="1">
            <a:off x="8431818" y="2532167"/>
            <a:ext cx="2017340" cy="20566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7E6D711-1F94-274B-9689-AC6C31B642A8}"/>
              </a:ext>
            </a:extLst>
          </p:cNvPr>
          <p:cNvCxnSpPr>
            <a:cxnSpLocks/>
            <a:stCxn id="57" idx="1"/>
            <a:endCxn id="15" idx="3"/>
          </p:cNvCxnSpPr>
          <p:nvPr/>
        </p:nvCxnSpPr>
        <p:spPr>
          <a:xfrm flipH="1" flipV="1">
            <a:off x="3091782" y="3055103"/>
            <a:ext cx="2522017" cy="51169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0F0C7008-BC53-6748-8F5D-C41D05CEA45B}"/>
              </a:ext>
            </a:extLst>
          </p:cNvPr>
          <p:cNvSpPr/>
          <p:nvPr/>
        </p:nvSpPr>
        <p:spPr>
          <a:xfrm>
            <a:off x="10530621" y="3592883"/>
            <a:ext cx="986627" cy="1068385"/>
          </a:xfrm>
          <a:prstGeom prst="roundRect">
            <a:avLst>
              <a:gd name="adj" fmla="val 9818"/>
            </a:avLst>
          </a:prstGeom>
          <a:solidFill>
            <a:schemeClr val="bg2"/>
          </a:solidFill>
          <a:ln w="190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EB8D44E-EEEB-C44E-B97B-8B314DE9D74E}"/>
              </a:ext>
            </a:extLst>
          </p:cNvPr>
          <p:cNvSpPr txBox="1"/>
          <p:nvPr/>
        </p:nvSpPr>
        <p:spPr>
          <a:xfrm>
            <a:off x="10551126" y="4014899"/>
            <a:ext cx="9373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One Source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D96580A-946A-2A45-AD83-BC44F0C2D32C}"/>
              </a:ext>
            </a:extLst>
          </p:cNvPr>
          <p:cNvCxnSpPr>
            <a:cxnSpLocks/>
            <a:stCxn id="92" idx="1"/>
            <a:endCxn id="57" idx="3"/>
          </p:cNvCxnSpPr>
          <p:nvPr/>
        </p:nvCxnSpPr>
        <p:spPr>
          <a:xfrm flipH="1" flipV="1">
            <a:off x="8431818" y="3566793"/>
            <a:ext cx="2098803" cy="560283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914FB5D9-4A58-394A-8FBB-C2D1FD7AA06B}"/>
              </a:ext>
            </a:extLst>
          </p:cNvPr>
          <p:cNvCxnSpPr>
            <a:cxnSpLocks/>
            <a:stCxn id="56" idx="1"/>
            <a:endCxn id="15" idx="3"/>
          </p:cNvCxnSpPr>
          <p:nvPr/>
        </p:nvCxnSpPr>
        <p:spPr>
          <a:xfrm flipH="1" flipV="1">
            <a:off x="3091782" y="3055103"/>
            <a:ext cx="2513707" cy="134714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10117F1-AE16-6F44-A2D7-985BB4141A5B}"/>
              </a:ext>
            </a:extLst>
          </p:cNvPr>
          <p:cNvCxnSpPr>
            <a:cxnSpLocks/>
            <a:stCxn id="87" idx="1"/>
            <a:endCxn id="56" idx="3"/>
          </p:cNvCxnSpPr>
          <p:nvPr/>
        </p:nvCxnSpPr>
        <p:spPr>
          <a:xfrm flipH="1">
            <a:off x="8423508" y="2737836"/>
            <a:ext cx="2025650" cy="166441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8053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58831D-E47A-0341-983C-B9C89BDAC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076" y="228878"/>
            <a:ext cx="8761656" cy="640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42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59527" y="2815229"/>
            <a:ext cx="76130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+mj-lt"/>
                <a:ea typeface="+mj-ea"/>
                <a:cs typeface="+mj-cs"/>
              </a:rPr>
              <a:t>List of Collections in Databases </a:t>
            </a:r>
          </a:p>
        </p:txBody>
      </p:sp>
    </p:spTree>
    <p:extLst>
      <p:ext uri="{BB962C8B-B14F-4D97-AF65-F5344CB8AC3E}">
        <p14:creationId xmlns:p14="http://schemas.microsoft.com/office/powerpoint/2010/main" val="457880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FCDBF95-BF45-6D46-9DDD-76F1A823C69C}"/>
              </a:ext>
            </a:extLst>
          </p:cNvPr>
          <p:cNvSpPr txBox="1"/>
          <p:nvPr/>
        </p:nvSpPr>
        <p:spPr>
          <a:xfrm>
            <a:off x="2689058" y="2241708"/>
            <a:ext cx="2960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Management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Orders Raw Data + status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Job Sync Status</a:t>
            </a:r>
          </a:p>
          <a:p>
            <a:endParaRPr lang="en-US" dirty="0"/>
          </a:p>
          <a:p>
            <a:r>
              <a:rPr lang="en-US" dirty="0"/>
              <a:t>Inventory</a:t>
            </a:r>
          </a:p>
          <a:p>
            <a:endParaRPr lang="en-US" dirty="0"/>
          </a:p>
          <a:p>
            <a:r>
              <a:rPr lang="en-US" dirty="0"/>
              <a:t>Store Details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601291-5D0C-7545-99DD-62D5A63F7C79}"/>
              </a:ext>
            </a:extLst>
          </p:cNvPr>
          <p:cNvSpPr txBox="1"/>
          <p:nvPr/>
        </p:nvSpPr>
        <p:spPr>
          <a:xfrm>
            <a:off x="8776252" y="2301946"/>
            <a:ext cx="287241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Payments</a:t>
            </a:r>
          </a:p>
          <a:p>
            <a:endParaRPr lang="en-US" dirty="0"/>
          </a:p>
          <a:p>
            <a:r>
              <a:rPr lang="en-US" dirty="0"/>
              <a:t>Store Details</a:t>
            </a:r>
          </a:p>
          <a:p>
            <a:endParaRPr lang="en-US" dirty="0"/>
          </a:p>
          <a:p>
            <a:r>
              <a:rPr lang="en-US" dirty="0"/>
              <a:t>Store Products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3455DCE-BB5F-3547-A27F-2BAB3EA1EE54}"/>
              </a:ext>
            </a:extLst>
          </p:cNvPr>
          <p:cNvSpPr/>
          <p:nvPr/>
        </p:nvSpPr>
        <p:spPr>
          <a:xfrm>
            <a:off x="1829879" y="1023730"/>
            <a:ext cx="4266121" cy="4088978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189E43A-11C7-104E-9BE9-1A9A6AEE32A3}"/>
              </a:ext>
            </a:extLst>
          </p:cNvPr>
          <p:cNvSpPr/>
          <p:nvPr/>
        </p:nvSpPr>
        <p:spPr>
          <a:xfrm>
            <a:off x="7295323" y="1093304"/>
            <a:ext cx="4266122" cy="4019404"/>
          </a:xfrm>
          <a:prstGeom prst="roundRect">
            <a:avLst>
              <a:gd name="adj" fmla="val 9818"/>
            </a:avLst>
          </a:prstGeom>
          <a:noFill/>
          <a:ln w="635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D67484-43D1-974E-B63F-5BDA47681DC8}"/>
              </a:ext>
            </a:extLst>
          </p:cNvPr>
          <p:cNvSpPr txBox="1"/>
          <p:nvPr/>
        </p:nvSpPr>
        <p:spPr>
          <a:xfrm>
            <a:off x="2969805" y="5142827"/>
            <a:ext cx="1459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Market Place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3AD094-3C23-214B-BE79-8DA44931920F}"/>
              </a:ext>
            </a:extLst>
          </p:cNvPr>
          <p:cNvSpPr txBox="1"/>
          <p:nvPr/>
        </p:nvSpPr>
        <p:spPr>
          <a:xfrm>
            <a:off x="9044148" y="5142827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7Now</a:t>
            </a:r>
          </a:p>
        </p:txBody>
      </p:sp>
      <p:pic>
        <p:nvPicPr>
          <p:cNvPr id="13" name="Picture 14" descr="Image result for mongodb">
            <a:extLst>
              <a:ext uri="{FF2B5EF4-FFF2-40B4-BE49-F238E27FC236}">
                <a16:creationId xmlns:a16="http://schemas.microsoft.com/office/drawing/2014/main" id="{6F7ACF13-2D4F-3049-81ED-9023E1453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3986" y="1286583"/>
            <a:ext cx="1379242" cy="95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Image result for mongodb">
            <a:extLst>
              <a:ext uri="{FF2B5EF4-FFF2-40B4-BE49-F238E27FC236}">
                <a16:creationId xmlns:a16="http://schemas.microsoft.com/office/drawing/2014/main" id="{B3AF8E40-E4CD-274A-AC6E-0E1A19313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561" y="1334192"/>
            <a:ext cx="1397479" cy="967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6092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4C549-16DE-5649-820F-BD8F77B0C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B38F4-4CAF-224E-B47B-D2440A5A1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General :</a:t>
            </a:r>
          </a:p>
          <a:p>
            <a:r>
              <a:rPr lang="en-US" dirty="0"/>
              <a:t>Cancellation of Orders by 7-Eleven Store</a:t>
            </a:r>
          </a:p>
          <a:p>
            <a:r>
              <a:rPr lang="en-US" dirty="0"/>
              <a:t>Modifiers need to be included with products</a:t>
            </a:r>
          </a:p>
          <a:p>
            <a:r>
              <a:rPr lang="en-US" dirty="0"/>
              <a:t>Bundles &amp; Vendor funded Promos has to be handled, basket fee</a:t>
            </a:r>
          </a:p>
          <a:p>
            <a:r>
              <a:rPr lang="en-US" dirty="0"/>
              <a:t>Handling payments</a:t>
            </a:r>
          </a:p>
          <a:p>
            <a:r>
              <a:rPr lang="en-US" dirty="0"/>
              <a:t>Do we need do age verification for alcohol products</a:t>
            </a:r>
          </a:p>
          <a:p>
            <a:r>
              <a:rPr lang="en-US" dirty="0"/>
              <a:t>Who does Tax calculations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Technical :</a:t>
            </a:r>
            <a:endParaRPr lang="en-US" dirty="0"/>
          </a:p>
          <a:p>
            <a:r>
              <a:rPr lang="en-US" dirty="0"/>
              <a:t>Catalog refresh set up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014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37112</TotalTime>
  <Words>271</Words>
  <Application>Microsoft Macintosh PowerPoint</Application>
  <PresentationFormat>Widescreen</PresentationFormat>
  <Paragraphs>106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Helvetica Neue</vt:lpstr>
      <vt:lpstr>Verdana</vt:lpstr>
      <vt:lpstr>Office Theme</vt:lpstr>
      <vt:lpstr>PowerPoint Presentation</vt:lpstr>
      <vt:lpstr>PowerPoint Presentation</vt:lpstr>
      <vt:lpstr>AWS Services in Market place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 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ivc15074adm</dc:creator>
  <cp:lastModifiedBy>Yarlagadda, Ashok - InfoVision</cp:lastModifiedBy>
  <cp:revision>767</cp:revision>
  <dcterms:created xsi:type="dcterms:W3CDTF">2017-03-24T18:55:08Z</dcterms:created>
  <dcterms:modified xsi:type="dcterms:W3CDTF">2019-09-17T16:22:59Z</dcterms:modified>
</cp:coreProperties>
</file>

<file path=docProps/thumbnail.jpeg>
</file>